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5" r:id="rId5"/>
    <p:sldId id="276" r:id="rId6"/>
    <p:sldId id="293" r:id="rId7"/>
    <p:sldId id="294" r:id="rId8"/>
    <p:sldId id="301" r:id="rId9"/>
    <p:sldId id="277" r:id="rId10"/>
    <p:sldId id="279" r:id="rId11"/>
    <p:sldId id="271" r:id="rId12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2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02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6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32.xml"/><Relationship Id="rId7" Type="http://schemas.openxmlformats.org/officeDocument/2006/relationships/image" Target="../media/image2.png"/><Relationship Id="rId6" Type="http://schemas.openxmlformats.org/officeDocument/2006/relationships/tags" Target="../tags/tag31.xml"/><Relationship Id="rId5" Type="http://schemas.openxmlformats.org/officeDocument/2006/relationships/image" Target="../media/image1.jpeg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44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6.xml"/><Relationship Id="rId7" Type="http://schemas.openxmlformats.org/officeDocument/2006/relationships/image" Target="../media/image19.png"/><Relationship Id="rId6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tags" Target="../tags/tag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2.png"/><Relationship Id="rId12" Type="http://schemas.openxmlformats.org/officeDocument/2006/relationships/tags" Target="../tags/tag8.xml"/><Relationship Id="rId11" Type="http://schemas.openxmlformats.org/officeDocument/2006/relationships/image" Target="../media/image21.png"/><Relationship Id="rId10" Type="http://schemas.openxmlformats.org/officeDocument/2006/relationships/tags" Target="../tags/tag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11.xml"/><Relationship Id="rId7" Type="http://schemas.openxmlformats.org/officeDocument/2006/relationships/image" Target="../media/image24.png"/><Relationship Id="rId6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tags" Target="../tags/tag9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28.png"/><Relationship Id="rId14" Type="http://schemas.openxmlformats.org/officeDocument/2006/relationships/tags" Target="../tags/tag14.xml"/><Relationship Id="rId13" Type="http://schemas.openxmlformats.org/officeDocument/2006/relationships/image" Target="../media/image27.png"/><Relationship Id="rId12" Type="http://schemas.openxmlformats.org/officeDocument/2006/relationships/tags" Target="../tags/tag13.xml"/><Relationship Id="rId11" Type="http://schemas.openxmlformats.org/officeDocument/2006/relationships/image" Target="../media/image26.png"/><Relationship Id="rId10" Type="http://schemas.openxmlformats.org/officeDocument/2006/relationships/tags" Target="../tags/tag1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tags" Target="../tags/tag17.xml"/><Relationship Id="rId7" Type="http://schemas.openxmlformats.org/officeDocument/2006/relationships/image" Target="../media/image30.png"/><Relationship Id="rId6" Type="http://schemas.openxmlformats.org/officeDocument/2006/relationships/tags" Target="../tags/tag16.xml"/><Relationship Id="rId5" Type="http://schemas.openxmlformats.org/officeDocument/2006/relationships/image" Target="../media/image29.png"/><Relationship Id="rId4" Type="http://schemas.openxmlformats.org/officeDocument/2006/relationships/tags" Target="../tags/tag15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34.png"/><Relationship Id="rId14" Type="http://schemas.openxmlformats.org/officeDocument/2006/relationships/tags" Target="../tags/tag20.xml"/><Relationship Id="rId13" Type="http://schemas.openxmlformats.org/officeDocument/2006/relationships/image" Target="../media/image33.png"/><Relationship Id="rId12" Type="http://schemas.openxmlformats.org/officeDocument/2006/relationships/tags" Target="../tags/tag19.xml"/><Relationship Id="rId11" Type="http://schemas.openxmlformats.org/officeDocument/2006/relationships/image" Target="../media/image32.png"/><Relationship Id="rId10" Type="http://schemas.openxmlformats.org/officeDocument/2006/relationships/tags" Target="../tags/tag18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tags" Target="../tags/tag23.xml"/><Relationship Id="rId7" Type="http://schemas.openxmlformats.org/officeDocument/2006/relationships/image" Target="../media/image36.png"/><Relationship Id="rId6" Type="http://schemas.openxmlformats.org/officeDocument/2006/relationships/tags" Target="../tags/tag22.xml"/><Relationship Id="rId5" Type="http://schemas.openxmlformats.org/officeDocument/2006/relationships/image" Target="../media/image35.png"/><Relationship Id="rId4" Type="http://schemas.openxmlformats.org/officeDocument/2006/relationships/tags" Target="../tags/tag2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9.png"/><Relationship Id="rId12" Type="http://schemas.openxmlformats.org/officeDocument/2006/relationships/tags" Target="../tags/tag25.xml"/><Relationship Id="rId11" Type="http://schemas.openxmlformats.org/officeDocument/2006/relationships/image" Target="../media/image38.png"/><Relationship Id="rId10" Type="http://schemas.openxmlformats.org/officeDocument/2006/relationships/tags" Target="../tags/tag24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tags" Target="../tags/tag2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2.png"/><Relationship Id="rId6" Type="http://schemas.openxmlformats.org/officeDocument/2006/relationships/tags" Target="../tags/tag28.xml"/><Relationship Id="rId5" Type="http://schemas.openxmlformats.org/officeDocument/2006/relationships/image" Target="../media/image41.png"/><Relationship Id="rId4" Type="http://schemas.openxmlformats.org/officeDocument/2006/relationships/tags" Target="../tags/tag2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Shu Ming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Jiang</a:t>
            </a:r>
            <a:endParaRPr lang="en-US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0175" y="1372235"/>
            <a:ext cx="12001500" cy="57086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Cross-modal Contrastive Learning for Multimodal Fake News Detection</a:t>
            </a:r>
            <a:endParaRPr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68180" y="5270500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MM ’23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57600" y="5194300"/>
            <a:ext cx="4272280" cy="32258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imes New Roman" panose="02020603050405020304" charset="0"/>
                <a:cs typeface="Times New Roman" panose="02020603050405020304" charset="0"/>
              </a:rPr>
              <a:t>Code:https://github.com/wishever/COOLANT</a:t>
            </a:r>
            <a:endParaRPr sz="1600" spc="-4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143000" y="2016125"/>
            <a:ext cx="9890760" cy="3178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8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9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20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21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</p:grpSp>
      <p:sp>
        <p:nvSpPr>
          <p:cNvPr id="22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4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Uni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8700" y="593725"/>
            <a:ext cx="307975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85285" y="4419600"/>
            <a:ext cx="7571105" cy="200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zh-CN" altLang="en-US" b="1"/>
              <a:t>contributions </a:t>
            </a:r>
            <a:r>
              <a:rPr lang="zh-CN" altLang="en-US"/>
              <a:t>:</a:t>
            </a:r>
            <a:endParaRPr lang="zh-CN" altLang="en-US"/>
          </a:p>
          <a:p>
            <a:pPr algn="just"/>
            <a:r>
              <a:rPr lang="zh-CN" altLang="en-US"/>
              <a:t>•We introduce an attention mechanism with an attention guidance module to help effectively and interpretably aggregate features from different modalities.</a:t>
            </a:r>
            <a:endParaRPr lang="zh-CN" altLang="en-US"/>
          </a:p>
          <a:p>
            <a:pPr algn="just"/>
            <a:r>
              <a:rPr lang="zh-CN" altLang="en-US">
                <a:sym typeface="+mn-ea"/>
              </a:rPr>
              <a:t>• We soften the loss term of negative samples during the contrast process to ease the strict constraint, so as to make it more compatible with our task.</a:t>
            </a:r>
            <a:endParaRPr lang="zh-CN" altLang="en-US"/>
          </a:p>
          <a:p>
            <a:pPr algn="just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200" y="1219200"/>
            <a:ext cx="3900170" cy="46107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91000" y="2494280"/>
            <a:ext cx="756602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/>
              <a:t>(2)</a:t>
            </a:r>
            <a:r>
              <a:rPr lang="zh-CN" altLang="en-US"/>
              <a:t>A contrastive loss  has been shown to be an effective objective for improving the unimodal encoders to better understand the semantic meaning of images and texts. While effective, the one-hot labels in contrastive learning penalize all negative predictions regardless of their correctness</a:t>
            </a:r>
            <a:r>
              <a:rPr lang="en-US" altLang="zh-CN"/>
              <a:t>.Different image-text pairs may have potential correlation (especially in the case of different multimodal news about the same event)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4191000" y="1288415"/>
            <a:ext cx="75647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/>
            <a:r>
              <a:rPr lang="en-US" altLang="zh-CN"/>
              <a:t>(1)</a:t>
            </a:r>
            <a:r>
              <a:rPr lang="zh-CN" altLang="en-US"/>
              <a:t>cross-modal features might not necessarily play a critical role in some cases . how features from different modalities affect the decision-making process and how we can make it more effective and interpretable remain open questions.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3418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30730" y="1371600"/>
            <a:ext cx="8193405" cy="1657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200" y="1367155"/>
            <a:ext cx="12012930" cy="4117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6212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56835" y="1487805"/>
            <a:ext cx="5868670" cy="7480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r="3495"/>
          <a:stretch>
            <a:fillRect/>
          </a:stretch>
        </p:blipFill>
        <p:spPr>
          <a:xfrm>
            <a:off x="5725795" y="2413000"/>
            <a:ext cx="5299710" cy="18484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615940" y="4438015"/>
            <a:ext cx="5409565" cy="82931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562600" y="5361305"/>
            <a:ext cx="5461000" cy="7639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r="1103" b="2289"/>
          <a:stretch>
            <a:fillRect/>
          </a:stretch>
        </p:blipFill>
        <p:spPr>
          <a:xfrm>
            <a:off x="76200" y="1828800"/>
            <a:ext cx="4953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6212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47285" y="1322705"/>
            <a:ext cx="6101715" cy="10039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728845" y="2784475"/>
            <a:ext cx="6320155" cy="8616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567680" y="3886200"/>
            <a:ext cx="5557520" cy="51879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102860" y="4419600"/>
            <a:ext cx="6022340" cy="10261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6200" y="4038600"/>
            <a:ext cx="4524375" cy="25717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628640" y="5445760"/>
            <a:ext cx="5420360" cy="1024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6212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24500" y="1452880"/>
            <a:ext cx="5581650" cy="666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50890" y="2209800"/>
            <a:ext cx="5255260" cy="17697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30115" y="4069715"/>
            <a:ext cx="6376035" cy="12471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627245" y="5257800"/>
            <a:ext cx="6581775" cy="8096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9600" y="2057400"/>
            <a:ext cx="4705350" cy="21564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494020" y="6019800"/>
            <a:ext cx="57150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6212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76650" y="1447800"/>
            <a:ext cx="7429500" cy="5238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53000" y="2014220"/>
            <a:ext cx="6086475" cy="476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733800" y="2631440"/>
            <a:ext cx="7353300" cy="4381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133975" y="3276600"/>
            <a:ext cx="5972175" cy="5048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772025" y="3988435"/>
            <a:ext cx="6315075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80911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24965" y="1295400"/>
            <a:ext cx="8943340" cy="53460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8200" y="1752600"/>
            <a:ext cx="5657215" cy="43776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53200" y="1752600"/>
            <a:ext cx="5385435" cy="41725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COMMONDATA" val="eyJoZGlkIjoiZDYyOWVlMmE3OWUzM2FkZTlkMDliYzU3NDg1NWYwNT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3041</Words>
  <Application>WPS 演示</Application>
  <PresentationFormat>On-screen Show (4:3)</PresentationFormat>
  <Paragraphs>153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初</cp:lastModifiedBy>
  <cp:revision>27</cp:revision>
  <dcterms:created xsi:type="dcterms:W3CDTF">2023-09-17T03:47:00Z</dcterms:created>
  <dcterms:modified xsi:type="dcterms:W3CDTF">2023-11-29T06:37:19Z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BBED2ED474CC43DFA9F04531E3148AFD_13</vt:lpwstr>
  </property>
  <property fmtid="{D5CDD505-2E9C-101B-9397-08002B2CF9AE}" pid="6" name="KSOProductBuildVer">
    <vt:lpwstr>2052-12.1.0.15990</vt:lpwstr>
  </property>
</Properties>
</file>